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370" r:id="rId2"/>
    <p:sldId id="368" r:id="rId3"/>
    <p:sldId id="369" r:id="rId4"/>
    <p:sldId id="364" r:id="rId5"/>
    <p:sldId id="374" r:id="rId6"/>
    <p:sldId id="373" r:id="rId7"/>
    <p:sldId id="371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E4D4"/>
    <a:srgbClr val="EBFEFF"/>
    <a:srgbClr val="D6FBFE"/>
    <a:srgbClr val="BBFFFF"/>
    <a:srgbClr val="0B2B71"/>
    <a:srgbClr val="FAD3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53" autoAdjust="0"/>
    <p:restoredTop sz="94660"/>
  </p:normalViewPr>
  <p:slideViewPr>
    <p:cSldViewPr showGuides="1">
      <p:cViewPr>
        <p:scale>
          <a:sx n="110" d="100"/>
          <a:sy n="110" d="100"/>
        </p:scale>
        <p:origin x="-156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5C6825B-2F6A-4859-B7C4-6A15578AB6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795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17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36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358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18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73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6379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92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34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45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14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298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638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ite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42863"/>
            <a:ext cx="15716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2057179" y="145990"/>
            <a:ext cx="489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QA/QC</a:t>
            </a:r>
            <a:r>
              <a:rPr lang="de-DE" b="1" baseline="0" dirty="0" smtClean="0">
                <a:solidFill>
                  <a:schemeClr val="bg1"/>
                </a:solidFill>
              </a:rPr>
              <a:t> Workshop ‒ </a:t>
            </a:r>
            <a:r>
              <a:rPr lang="de-DE" b="1" baseline="0" dirty="0" err="1" smtClean="0">
                <a:solidFill>
                  <a:schemeClr val="bg1"/>
                </a:solidFill>
              </a:rPr>
              <a:t>Hydrocarbon</a:t>
            </a:r>
            <a:r>
              <a:rPr lang="de-DE" b="1" baseline="0" dirty="0" smtClean="0">
                <a:solidFill>
                  <a:schemeClr val="bg1"/>
                </a:solidFill>
              </a:rPr>
              <a:t>  Analysis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6813234" y="381000"/>
            <a:ext cx="2330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0000FF"/>
                </a:solidFill>
              </a:rPr>
              <a:t>Mobile, AL ‒ Jan 26, 2014</a:t>
            </a:r>
            <a:endParaRPr lang="de-DE" sz="1400" b="1" dirty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033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7514" y="1260809"/>
            <a:ext cx="8888972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QA/QC </a:t>
            </a:r>
            <a:r>
              <a:rPr lang="de-DE" sz="2800" b="1" dirty="0" smtClean="0"/>
              <a:t>in Organic Matter (</a:t>
            </a:r>
            <a:r>
              <a:rPr lang="de-DE" sz="2800" b="1" dirty="0" err="1" smtClean="0"/>
              <a:t>Hydrocarbon</a:t>
            </a:r>
            <a:r>
              <a:rPr lang="de-DE" sz="2800" b="1" dirty="0" smtClean="0"/>
              <a:t>) </a:t>
            </a:r>
            <a:r>
              <a:rPr lang="de-DE" sz="2800" b="1" dirty="0" smtClean="0"/>
              <a:t>Analysis.</a:t>
            </a:r>
          </a:p>
          <a:p>
            <a:pPr algn="ctr"/>
            <a:r>
              <a:rPr lang="de-DE" sz="2800" b="1" dirty="0" err="1" smtClean="0"/>
              <a:t>Why</a:t>
            </a:r>
            <a:r>
              <a:rPr lang="de-DE" sz="2800" b="1" dirty="0" smtClean="0"/>
              <a:t>?</a:t>
            </a:r>
            <a:endParaRPr lang="de-DE" sz="2800" b="1" dirty="0" smtClean="0"/>
          </a:p>
          <a:p>
            <a:endParaRPr lang="de-DE" sz="28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 smtClean="0">
                <a:solidFill>
                  <a:srgbClr val="0000FF"/>
                </a:solidFill>
              </a:rPr>
              <a:t>Millions</a:t>
            </a:r>
            <a:r>
              <a:rPr lang="de-DE" sz="2000" b="1" dirty="0" smtClean="0">
                <a:solidFill>
                  <a:srgbClr val="0000FF"/>
                </a:solidFill>
              </a:rPr>
              <a:t> of individual </a:t>
            </a:r>
            <a:r>
              <a:rPr lang="de-DE" sz="2000" b="1" dirty="0" err="1" smtClean="0">
                <a:solidFill>
                  <a:srgbClr val="0000FF"/>
                </a:solidFill>
              </a:rPr>
              <a:t>compounds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with</a:t>
            </a:r>
            <a:r>
              <a:rPr lang="de-DE" sz="2000" b="1" dirty="0" smtClean="0">
                <a:solidFill>
                  <a:srgbClr val="0000FF"/>
                </a:solidFill>
              </a:rPr>
              <a:t> a </a:t>
            </a:r>
            <a:r>
              <a:rPr lang="de-DE" sz="2000" b="1" dirty="0" err="1" smtClean="0">
                <a:solidFill>
                  <a:srgbClr val="0000FF"/>
                </a:solidFill>
              </a:rPr>
              <a:t>wide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range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rgbClr val="0000FF"/>
                </a:solidFill>
              </a:rPr>
              <a:t/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of </a:t>
            </a:r>
            <a:r>
              <a:rPr lang="de-DE" sz="2000" b="1" dirty="0" err="1" smtClean="0">
                <a:solidFill>
                  <a:srgbClr val="0000FF"/>
                </a:solidFill>
              </a:rPr>
              <a:t>chemical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and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physical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properties</a:t>
            </a:r>
            <a:endParaRPr lang="de-DE" sz="20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 smtClean="0">
                <a:solidFill>
                  <a:srgbClr val="0000FF"/>
                </a:solidFill>
              </a:rPr>
              <a:t>Complex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mixtures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susceptible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to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physical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and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chemical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change</a:t>
            </a:r>
            <a:r>
              <a:rPr lang="de-DE" sz="2000" b="1" dirty="0" smtClean="0">
                <a:solidFill>
                  <a:srgbClr val="0000FF"/>
                </a:solidFill>
              </a:rPr>
              <a:t>, e.g.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rgbClr val="0000FF"/>
                </a:solidFill>
              </a:rPr>
              <a:t>- </a:t>
            </a:r>
            <a:r>
              <a:rPr lang="de-DE" sz="2000" b="1" dirty="0" err="1" smtClean="0">
                <a:solidFill>
                  <a:srgbClr val="0000FF"/>
                </a:solidFill>
              </a:rPr>
              <a:t>evaporation</a:t>
            </a:r>
            <a:r>
              <a:rPr lang="de-DE" sz="2000" b="1" dirty="0" smtClean="0">
                <a:solidFill>
                  <a:srgbClr val="0000FF"/>
                </a:solidFill>
              </a:rPr>
              <a:t>, </a:t>
            </a:r>
            <a:r>
              <a:rPr lang="de-DE" sz="2000" b="1" dirty="0" err="1" smtClean="0">
                <a:solidFill>
                  <a:srgbClr val="0000FF"/>
                </a:solidFill>
              </a:rPr>
              <a:t>precipitation</a:t>
            </a:r>
            <a:r>
              <a:rPr lang="de-DE" sz="2000" b="1" dirty="0" smtClean="0">
                <a:solidFill>
                  <a:srgbClr val="0000FF"/>
                </a:solidFill>
              </a:rPr>
              <a:t>, </a:t>
            </a:r>
            <a:r>
              <a:rPr lang="de-DE" sz="2000" b="1" dirty="0" err="1" smtClean="0">
                <a:solidFill>
                  <a:srgbClr val="0000FF"/>
                </a:solidFill>
              </a:rPr>
              <a:t>adsorption</a:t>
            </a:r>
            <a:r>
              <a:rPr lang="de-DE" sz="2000" b="1" dirty="0" smtClean="0">
                <a:solidFill>
                  <a:srgbClr val="0000FF"/>
                </a:solidFill>
              </a:rPr>
              <a:t> …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rgbClr val="0000FF"/>
                </a:solidFill>
              </a:rPr>
              <a:t>- </a:t>
            </a:r>
            <a:r>
              <a:rPr lang="de-DE" sz="2000" b="1" dirty="0" err="1" smtClean="0">
                <a:solidFill>
                  <a:srgbClr val="0000FF"/>
                </a:solidFill>
              </a:rPr>
              <a:t>oxidation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rgbClr val="0000FF"/>
                </a:solidFill>
              </a:rPr>
              <a:t>(O</a:t>
            </a:r>
            <a:r>
              <a:rPr lang="de-DE" sz="2000" b="1" baseline="-25000" dirty="0" smtClean="0">
                <a:solidFill>
                  <a:srgbClr val="0000FF"/>
                </a:solidFill>
              </a:rPr>
              <a:t>2</a:t>
            </a:r>
            <a:r>
              <a:rPr lang="de-DE" sz="2000" b="1" dirty="0" smtClean="0">
                <a:solidFill>
                  <a:srgbClr val="0000FF"/>
                </a:solidFill>
              </a:rPr>
              <a:t> …), </a:t>
            </a:r>
            <a:r>
              <a:rPr lang="de-DE" sz="2000" b="1" dirty="0" err="1" smtClean="0">
                <a:solidFill>
                  <a:srgbClr val="0000FF"/>
                </a:solidFill>
              </a:rPr>
              <a:t>microbial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transformation</a:t>
            </a:r>
            <a:r>
              <a:rPr lang="de-DE" sz="2000" b="1" dirty="0" smtClean="0">
                <a:solidFill>
                  <a:srgbClr val="0000FF"/>
                </a:solidFill>
              </a:rPr>
              <a:t>, </a:t>
            </a:r>
            <a:r>
              <a:rPr lang="de-DE" sz="2000" b="1" dirty="0" err="1" smtClean="0">
                <a:solidFill>
                  <a:srgbClr val="0000FF"/>
                </a:solidFill>
              </a:rPr>
              <a:t>photochemistry</a:t>
            </a:r>
            <a:r>
              <a:rPr lang="de-DE" sz="2000" b="1" dirty="0" smtClean="0">
                <a:solidFill>
                  <a:srgbClr val="0000FF"/>
                </a:solidFill>
              </a:rPr>
              <a:t> …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0000FF"/>
                </a:solidFill>
              </a:rPr>
              <a:t>Standard </a:t>
            </a:r>
            <a:r>
              <a:rPr lang="de-DE" sz="2000" b="1" dirty="0" err="1" smtClean="0">
                <a:solidFill>
                  <a:srgbClr val="0000FF"/>
                </a:solidFill>
              </a:rPr>
              <a:t>procedures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and</a:t>
            </a:r>
            <a:r>
              <a:rPr lang="de-DE" sz="2000" b="1" dirty="0" smtClean="0">
                <a:solidFill>
                  <a:srgbClr val="0000FF"/>
                </a:solidFill>
              </a:rPr>
              <a:t> computer-</a:t>
            </a:r>
            <a:r>
              <a:rPr lang="de-DE" sz="2000" b="1" dirty="0" err="1" smtClean="0">
                <a:solidFill>
                  <a:srgbClr val="0000FF"/>
                </a:solidFill>
              </a:rPr>
              <a:t>generated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answers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are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fine</a:t>
            </a:r>
            <a:r>
              <a:rPr lang="de-DE" sz="2000" b="1" dirty="0" smtClean="0">
                <a:solidFill>
                  <a:srgbClr val="0000FF"/>
                </a:solidFill>
              </a:rPr>
              <a:t> …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… but do not </a:t>
            </a:r>
            <a:r>
              <a:rPr lang="de-DE" sz="2000" b="1" dirty="0" err="1" smtClean="0">
                <a:solidFill>
                  <a:srgbClr val="0000FF"/>
                </a:solidFill>
              </a:rPr>
              <a:t>forget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to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use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your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brain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during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analysis</a:t>
            </a:r>
            <a:r>
              <a:rPr lang="de-DE" sz="2000" b="1" dirty="0" smtClean="0">
                <a:solidFill>
                  <a:srgbClr val="0000FF"/>
                </a:solidFill>
              </a:rPr>
              <a:t/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err="1" smtClean="0">
                <a:solidFill>
                  <a:srgbClr val="0000FF"/>
                </a:solidFill>
              </a:rPr>
              <a:t>and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data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evaluation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4083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268760"/>
            <a:ext cx="607429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Quality Assurance (QA)</a:t>
            </a:r>
          </a:p>
          <a:p>
            <a:endParaRPr lang="de-DE" sz="28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0000FF"/>
                </a:solidFill>
              </a:rPr>
              <a:t>(Sampling)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 smtClean="0">
                <a:solidFill>
                  <a:srgbClr val="0000FF"/>
                </a:solidFill>
              </a:rPr>
              <a:t>Appropriate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analytical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method</a:t>
            </a:r>
            <a:r>
              <a:rPr lang="de-DE" sz="2000" b="1" dirty="0" smtClean="0">
                <a:solidFill>
                  <a:srgbClr val="0000FF"/>
                </a:solidFill>
              </a:rPr>
              <a:t>(s)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Sample </a:t>
            </a:r>
            <a:r>
              <a:rPr lang="de-DE" sz="2000" b="1" dirty="0" err="1" smtClean="0">
                <a:solidFill>
                  <a:srgbClr val="0000FF"/>
                </a:solidFill>
              </a:rPr>
              <a:t>preparation</a:t>
            </a:r>
            <a:r>
              <a:rPr lang="de-DE" sz="2000" b="1" dirty="0" smtClean="0">
                <a:solidFill>
                  <a:srgbClr val="0000FF"/>
                </a:solidFill>
              </a:rPr>
              <a:t> / Work-</a:t>
            </a:r>
            <a:r>
              <a:rPr lang="de-DE" sz="2000" b="1" dirty="0" err="1" smtClean="0">
                <a:solidFill>
                  <a:srgbClr val="0000FF"/>
                </a:solidFill>
              </a:rPr>
              <a:t>up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procedure</a:t>
            </a:r>
            <a:r>
              <a:rPr lang="de-DE" sz="2000" b="1" dirty="0" smtClean="0">
                <a:solidFill>
                  <a:srgbClr val="0000FF"/>
                </a:solidFill>
              </a:rPr>
              <a:t/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Analysis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 smtClean="0">
                <a:solidFill>
                  <a:srgbClr val="0000FF"/>
                </a:solidFill>
              </a:rPr>
              <a:t>Validity</a:t>
            </a:r>
            <a:r>
              <a:rPr lang="de-DE" sz="2000" b="1" dirty="0" smtClean="0">
                <a:solidFill>
                  <a:srgbClr val="0000FF"/>
                </a:solidFill>
              </a:rPr>
              <a:t> of </a:t>
            </a:r>
            <a:r>
              <a:rPr lang="de-DE" sz="2000" b="1" dirty="0" err="1" smtClean="0">
                <a:solidFill>
                  <a:srgbClr val="0000FF"/>
                </a:solidFill>
              </a:rPr>
              <a:t>data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rgbClr val="0000FF"/>
                </a:solidFill>
              </a:rPr>
              <a:t/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Certified </a:t>
            </a:r>
            <a:r>
              <a:rPr lang="de-DE" sz="2000" b="1" dirty="0" err="1" smtClean="0">
                <a:solidFill>
                  <a:srgbClr val="0000FF"/>
                </a:solidFill>
              </a:rPr>
              <a:t>standards</a:t>
            </a:r>
            <a:r>
              <a:rPr lang="de-DE" sz="2000" b="1" dirty="0" smtClean="0">
                <a:solidFill>
                  <a:srgbClr val="0000FF"/>
                </a:solidFill>
              </a:rPr>
              <a:t/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Round-</a:t>
            </a:r>
            <a:r>
              <a:rPr lang="de-DE" sz="2000" b="1" dirty="0" err="1" smtClean="0">
                <a:solidFill>
                  <a:srgbClr val="0000FF"/>
                </a:solidFill>
              </a:rPr>
              <a:t>robin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tests</a:t>
            </a:r>
            <a:endParaRPr lang="de-DE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268760"/>
            <a:ext cx="6647974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Quality Control (QC)</a:t>
            </a:r>
          </a:p>
          <a:p>
            <a:endParaRPr lang="de-DE" sz="28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0000FF"/>
                </a:solidFill>
              </a:rPr>
              <a:t>Analytical </a:t>
            </a:r>
            <a:r>
              <a:rPr lang="de-DE" sz="2000" b="1" dirty="0" err="1" smtClean="0">
                <a:solidFill>
                  <a:srgbClr val="0000FF"/>
                </a:solidFill>
              </a:rPr>
              <a:t>method</a:t>
            </a:r>
            <a:r>
              <a:rPr lang="de-DE" sz="2000" b="1" dirty="0" smtClean="0">
                <a:solidFill>
                  <a:srgbClr val="0000FF"/>
                </a:solidFill>
              </a:rPr>
              <a:t>(s)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err="1" smtClean="0">
                <a:solidFill>
                  <a:srgbClr val="0000FF"/>
                </a:solidFill>
              </a:rPr>
              <a:t>Procedural</a:t>
            </a:r>
            <a:r>
              <a:rPr lang="de-DE" sz="2000" b="1" dirty="0" smtClean="0">
                <a:solidFill>
                  <a:srgbClr val="0000FF"/>
                </a:solidFill>
              </a:rPr>
              <a:t> blank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Matrix </a:t>
            </a:r>
            <a:r>
              <a:rPr lang="de-DE" sz="2000" b="1" dirty="0" err="1" smtClean="0">
                <a:solidFill>
                  <a:srgbClr val="0000FF"/>
                </a:solidFill>
              </a:rPr>
              <a:t>duplicate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Instrument </a:t>
            </a:r>
            <a:r>
              <a:rPr lang="de-DE" sz="2000" b="1" dirty="0" err="1" smtClean="0">
                <a:solidFill>
                  <a:srgbClr val="0000FF"/>
                </a:solidFill>
              </a:rPr>
              <a:t>calibration</a:t>
            </a:r>
            <a:r>
              <a:rPr lang="de-DE" sz="2000" b="1" dirty="0" smtClean="0">
                <a:solidFill>
                  <a:srgbClr val="0000FF"/>
                </a:solidFill>
              </a:rPr>
              <a:t/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err="1" smtClean="0">
                <a:solidFill>
                  <a:srgbClr val="0000FF"/>
                </a:solidFill>
              </a:rPr>
              <a:t>Recovery</a:t>
            </a:r>
            <a:r>
              <a:rPr lang="de-DE" sz="2000" b="1" dirty="0" smtClean="0">
                <a:solidFill>
                  <a:srgbClr val="0000FF"/>
                </a:solidFill>
              </a:rPr>
              <a:t> (</a:t>
            </a:r>
            <a:r>
              <a:rPr lang="de-DE" sz="2000" b="1" dirty="0" err="1" smtClean="0">
                <a:solidFill>
                  <a:srgbClr val="0000FF"/>
                </a:solidFill>
              </a:rPr>
              <a:t>using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spikes</a:t>
            </a:r>
            <a:r>
              <a:rPr lang="de-DE" sz="2000" b="1" dirty="0" smtClean="0">
                <a:solidFill>
                  <a:srgbClr val="0000FF"/>
                </a:solidFill>
              </a:rPr>
              <a:t>/</a:t>
            </a:r>
            <a:r>
              <a:rPr lang="de-DE" sz="2000" b="1" dirty="0" err="1" smtClean="0">
                <a:solidFill>
                  <a:srgbClr val="0000FF"/>
                </a:solidFill>
              </a:rPr>
              <a:t>internal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standards</a:t>
            </a:r>
            <a:r>
              <a:rPr lang="de-DE" sz="2000" b="1" dirty="0" smtClean="0">
                <a:solidFill>
                  <a:srgbClr val="0000FF"/>
                </a:solidFill>
              </a:rPr>
              <a:t>)	</a:t>
            </a:r>
            <a:br>
              <a:rPr lang="de-DE" sz="2000" b="1" dirty="0" smtClean="0">
                <a:solidFill>
                  <a:srgbClr val="0000FF"/>
                </a:solidFill>
              </a:rPr>
            </a:br>
            <a:r>
              <a:rPr lang="de-DE" sz="2000" b="1" dirty="0" smtClean="0">
                <a:solidFill>
                  <a:srgbClr val="0000FF"/>
                </a:solidFill>
              </a:rPr>
              <a:t>	Analytical </a:t>
            </a:r>
            <a:r>
              <a:rPr lang="de-DE" sz="2000" b="1" dirty="0" err="1" smtClean="0">
                <a:solidFill>
                  <a:srgbClr val="0000FF"/>
                </a:solidFill>
              </a:rPr>
              <a:t>precision</a:t>
            </a:r>
            <a:r>
              <a:rPr lang="de-DE" sz="2000" b="1" dirty="0" smtClean="0">
                <a:solidFill>
                  <a:srgbClr val="0000FF"/>
                </a:solidFill>
              </a:rPr>
              <a:t> / </a:t>
            </a:r>
            <a:r>
              <a:rPr lang="de-DE" sz="2000" b="1" dirty="0" err="1" smtClean="0">
                <a:solidFill>
                  <a:srgbClr val="0000FF"/>
                </a:solidFill>
              </a:rPr>
              <a:t>Reproducibility</a:t>
            </a:r>
            <a:r>
              <a:rPr lang="de-DE" sz="2000" b="1" dirty="0" smtClean="0">
                <a:solidFill>
                  <a:srgbClr val="0000FF"/>
                </a:solidFill>
              </a:rPr>
              <a:t>	</a:t>
            </a:r>
            <a:endParaRPr lang="de-DE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npd.no/engelsk/nigoga/images/nigo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55054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-68983" y="1508011"/>
            <a:ext cx="928196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/>
              <a:t>The Norwegian Industry Guide to Organic Geochemical </a:t>
            </a:r>
            <a:r>
              <a:rPr lang="en-US" sz="2300" b="1" dirty="0" smtClean="0"/>
              <a:t>Analyses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27584" y="1958603"/>
            <a:ext cx="757553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>
                <a:solidFill>
                  <a:srgbClr val="0000FF"/>
                </a:solidFill>
              </a:rPr>
              <a:t>Analysis </a:t>
            </a:r>
            <a:r>
              <a:rPr lang="en-US" b="1" dirty="0" smtClean="0">
                <a:solidFill>
                  <a:srgbClr val="0000FF"/>
                </a:solidFill>
              </a:rPr>
              <a:t>Guide contains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Minimum requirements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Purpose</a:t>
            </a:r>
            <a:r>
              <a:rPr lang="en-US" dirty="0">
                <a:solidFill>
                  <a:srgbClr val="0000FF"/>
                </a:solidFill>
              </a:rPr>
              <a:t>, range of application, terminology</a:t>
            </a:r>
          </a:p>
          <a:p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Samples </a:t>
            </a:r>
            <a:r>
              <a:rPr lang="en-US" dirty="0">
                <a:solidFill>
                  <a:srgbClr val="0000FF"/>
                </a:solidFill>
              </a:rPr>
              <a:t>to be </a:t>
            </a:r>
            <a:r>
              <a:rPr lang="en-US" dirty="0" smtClean="0">
                <a:solidFill>
                  <a:srgbClr val="0000FF"/>
                </a:solidFill>
              </a:rPr>
              <a:t>analyzed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Procedural </a:t>
            </a:r>
            <a:r>
              <a:rPr lang="en-US" dirty="0">
                <a:solidFill>
                  <a:srgbClr val="0000FF"/>
                </a:solidFill>
              </a:rPr>
              <a:t>requirements</a:t>
            </a:r>
          </a:p>
          <a:p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Acceptance </a:t>
            </a:r>
            <a:r>
              <a:rPr lang="en-US" dirty="0">
                <a:solidFill>
                  <a:srgbClr val="0000FF"/>
                </a:solidFill>
              </a:rPr>
              <a:t>criteria and reference samples</a:t>
            </a:r>
          </a:p>
          <a:p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Reporting </a:t>
            </a:r>
            <a:r>
              <a:rPr lang="en-US" dirty="0">
                <a:solidFill>
                  <a:srgbClr val="0000FF"/>
                </a:solidFill>
              </a:rPr>
              <a:t>requirements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	Recommendations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dirty="0" smtClean="0">
                <a:solidFill>
                  <a:srgbClr val="0000FF"/>
                </a:solidFill>
              </a:rPr>
              <a:t>		Recommendations </a:t>
            </a:r>
            <a:r>
              <a:rPr lang="en-US" dirty="0">
                <a:solidFill>
                  <a:srgbClr val="0000FF"/>
                </a:solidFill>
              </a:rPr>
              <a:t>and notes</a:t>
            </a:r>
          </a:p>
          <a:p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Key </a:t>
            </a:r>
            <a:r>
              <a:rPr lang="en-US" dirty="0">
                <a:solidFill>
                  <a:srgbClr val="0000FF"/>
                </a:solidFill>
              </a:rPr>
              <a:t>references</a:t>
            </a:r>
          </a:p>
          <a:p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		Figures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The Reporting Guide </a:t>
            </a:r>
            <a:r>
              <a:rPr lang="en-US" b="1" dirty="0" smtClean="0">
                <a:solidFill>
                  <a:srgbClr val="0000FF"/>
                </a:solidFill>
              </a:rPr>
              <a:t>contains:</a:t>
            </a:r>
          </a:p>
          <a:p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General </a:t>
            </a:r>
            <a:r>
              <a:rPr lang="en-US" dirty="0">
                <a:solidFill>
                  <a:srgbClr val="0000FF"/>
                </a:solidFill>
              </a:rPr>
              <a:t>guidelines for reporting and digital data transfer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NIGOGA is an industry guide and not an official regulation or </a:t>
            </a:r>
            <a:r>
              <a:rPr lang="en-US" b="1" dirty="0" smtClean="0">
                <a:solidFill>
                  <a:srgbClr val="FF0000"/>
                </a:solidFill>
              </a:rPr>
              <a:t>norm.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864638"/>
            <a:ext cx="6907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Standard </a:t>
            </a:r>
            <a:r>
              <a:rPr lang="de-DE" sz="2400" b="1" dirty="0" err="1" smtClean="0"/>
              <a:t>procedures</a:t>
            </a:r>
            <a:r>
              <a:rPr lang="de-DE" sz="2400" b="1" dirty="0" smtClean="0"/>
              <a:t>! – </a:t>
            </a:r>
            <a:r>
              <a:rPr lang="de-DE" sz="2400" b="1" dirty="0" err="1" smtClean="0"/>
              <a:t>Appropriate</a:t>
            </a:r>
            <a:r>
              <a:rPr lang="de-DE" sz="2400" b="1" dirty="0" smtClean="0"/>
              <a:t>? – Think!</a:t>
            </a:r>
            <a:endParaRPr lang="de-DE" sz="24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60566" y="1627583"/>
            <a:ext cx="842286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0000FF"/>
                </a:solidFill>
              </a:rPr>
              <a:t>Example</a:t>
            </a:r>
            <a:r>
              <a:rPr lang="de-DE" b="1" dirty="0" smtClean="0">
                <a:solidFill>
                  <a:srgbClr val="0000FF"/>
                </a:solidFill>
              </a:rPr>
              <a:t>: Drill </a:t>
            </a:r>
            <a:r>
              <a:rPr lang="de-DE" b="1" dirty="0" err="1" smtClean="0">
                <a:solidFill>
                  <a:srgbClr val="0000FF"/>
                </a:solidFill>
              </a:rPr>
              <a:t>cuttings</a:t>
            </a:r>
            <a:r>
              <a:rPr lang="de-DE" b="1" dirty="0" smtClean="0">
                <a:solidFill>
                  <a:srgbClr val="0000FF"/>
                </a:solidFill>
              </a:rPr>
              <a:t> </a:t>
            </a:r>
            <a:r>
              <a:rPr lang="de-DE" b="1" dirty="0" err="1" smtClean="0">
                <a:solidFill>
                  <a:srgbClr val="0000FF"/>
                </a:solidFill>
              </a:rPr>
              <a:t>pile</a:t>
            </a:r>
            <a:r>
              <a:rPr lang="de-DE" b="1" dirty="0" smtClean="0">
                <a:solidFill>
                  <a:srgbClr val="0000FF"/>
                </a:solidFill>
              </a:rPr>
              <a:t> </a:t>
            </a:r>
            <a:r>
              <a:rPr lang="de-DE" b="1" dirty="0" err="1" smtClean="0">
                <a:solidFill>
                  <a:srgbClr val="0000FF"/>
                </a:solidFill>
              </a:rPr>
              <a:t>with</a:t>
            </a:r>
            <a:r>
              <a:rPr lang="de-DE" b="1" dirty="0" smtClean="0">
                <a:solidFill>
                  <a:srgbClr val="0000FF"/>
                </a:solidFill>
              </a:rPr>
              <a:t> </a:t>
            </a:r>
            <a:r>
              <a:rPr lang="de-DE" b="1" dirty="0" err="1" smtClean="0">
                <a:solidFill>
                  <a:srgbClr val="0000FF"/>
                </a:solidFill>
              </a:rPr>
              <a:t>low-toxicity</a:t>
            </a:r>
            <a:r>
              <a:rPr lang="de-DE" b="1" dirty="0" smtClean="0">
                <a:solidFill>
                  <a:srgbClr val="0000FF"/>
                </a:solidFill>
              </a:rPr>
              <a:t> </a:t>
            </a:r>
            <a:r>
              <a:rPr lang="de-DE" b="1" dirty="0" err="1" smtClean="0">
                <a:solidFill>
                  <a:srgbClr val="0000FF"/>
                </a:solidFill>
              </a:rPr>
              <a:t>drilling</a:t>
            </a:r>
            <a:r>
              <a:rPr lang="de-DE" b="1" dirty="0" smtClean="0">
                <a:solidFill>
                  <a:srgbClr val="0000FF"/>
                </a:solidFill>
              </a:rPr>
              <a:t> fluid (offshore</a:t>
            </a:r>
            <a:r>
              <a:rPr lang="de-DE" b="1" dirty="0" smtClean="0">
                <a:solidFill>
                  <a:srgbClr val="0000FF"/>
                </a:solidFill>
              </a:rPr>
              <a:t>)</a:t>
            </a:r>
          </a:p>
          <a:p>
            <a:endParaRPr lang="de-DE" b="1" dirty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A) Total </a:t>
            </a:r>
            <a:r>
              <a:rPr lang="de-DE" dirty="0" err="1" smtClean="0">
                <a:solidFill>
                  <a:srgbClr val="0000FF"/>
                </a:solidFill>
              </a:rPr>
              <a:t>organic</a:t>
            </a:r>
            <a:r>
              <a:rPr lang="de-DE" dirty="0" smtClean="0">
                <a:solidFill>
                  <a:srgbClr val="0000FF"/>
                </a:solidFill>
              </a:rPr>
              <a:t> matter (TOM) </a:t>
            </a:r>
            <a:r>
              <a:rPr lang="de-DE" dirty="0" err="1" smtClean="0">
                <a:solidFill>
                  <a:srgbClr val="0000FF"/>
                </a:solidFill>
              </a:rPr>
              <a:t>by</a:t>
            </a:r>
            <a:r>
              <a:rPr lang="de-DE" dirty="0" smtClean="0">
                <a:solidFill>
                  <a:srgbClr val="0000FF"/>
                </a:solidFill>
              </a:rPr>
              <a:t> Loss-of-</a:t>
            </a:r>
            <a:r>
              <a:rPr lang="de-DE" dirty="0" err="1" smtClean="0">
                <a:solidFill>
                  <a:srgbClr val="0000FF"/>
                </a:solidFill>
              </a:rPr>
              <a:t>Ignition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technique</a:t>
            </a:r>
            <a:r>
              <a:rPr lang="de-DE" dirty="0" smtClean="0">
                <a:solidFill>
                  <a:srgbClr val="0000FF"/>
                </a:solidFill>
              </a:rPr>
              <a:t>: </a:t>
            </a:r>
            <a:endParaRPr lang="de-DE" b="1" dirty="0" smtClean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	</a:t>
            </a:r>
            <a:r>
              <a:rPr lang="de-DE" dirty="0" err="1" smtClean="0">
                <a:solidFill>
                  <a:srgbClr val="0000FF"/>
                </a:solidFill>
              </a:rPr>
              <a:t>Drying</a:t>
            </a:r>
            <a:r>
              <a:rPr lang="de-DE" dirty="0" smtClean="0">
                <a:solidFill>
                  <a:srgbClr val="0000FF"/>
                </a:solidFill>
              </a:rPr>
              <a:t> at 50°C </a:t>
            </a:r>
            <a:r>
              <a:rPr lang="de-DE" dirty="0" err="1" smtClean="0">
                <a:solidFill>
                  <a:srgbClr val="0000FF"/>
                </a:solidFill>
              </a:rPr>
              <a:t>to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constant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weight</a:t>
            </a:r>
            <a:r>
              <a:rPr lang="de-DE" dirty="0" smtClean="0">
                <a:solidFill>
                  <a:srgbClr val="0000FF"/>
                </a:solidFill>
              </a:rPr>
              <a:t>, </a:t>
            </a:r>
            <a:r>
              <a:rPr lang="de-DE" dirty="0" err="1" smtClean="0">
                <a:solidFill>
                  <a:srgbClr val="0000FF"/>
                </a:solidFill>
              </a:rPr>
              <a:t>then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burning</a:t>
            </a:r>
            <a:r>
              <a:rPr lang="de-DE" dirty="0" smtClean="0">
                <a:solidFill>
                  <a:srgbClr val="0000FF"/>
                </a:solidFill>
              </a:rPr>
              <a:t> at 450°C</a:t>
            </a:r>
          </a:p>
          <a:p>
            <a:endParaRPr lang="de-DE" dirty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	</a:t>
            </a:r>
            <a:r>
              <a:rPr lang="de-DE" dirty="0" smtClean="0">
                <a:solidFill>
                  <a:srgbClr val="FF0000"/>
                </a:solidFill>
              </a:rPr>
              <a:t>Error </a:t>
            </a:r>
            <a:r>
              <a:rPr lang="de-DE" dirty="0" err="1" smtClean="0">
                <a:solidFill>
                  <a:srgbClr val="FF0000"/>
                </a:solidFill>
              </a:rPr>
              <a:t>sources</a:t>
            </a:r>
            <a:r>
              <a:rPr lang="de-DE" dirty="0" smtClean="0">
                <a:solidFill>
                  <a:srgbClr val="FF0000"/>
                </a:solidFill>
              </a:rPr>
              <a:t>:</a:t>
            </a:r>
          </a:p>
          <a:p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 smtClean="0">
                <a:solidFill>
                  <a:srgbClr val="FF0000"/>
                </a:solidFill>
              </a:rPr>
              <a:t>	Loss of volatile </a:t>
            </a:r>
            <a:r>
              <a:rPr lang="de-DE" dirty="0" err="1" smtClean="0">
                <a:solidFill>
                  <a:srgbClr val="FF0000"/>
                </a:solidFill>
              </a:rPr>
              <a:t>hydrocarbons</a:t>
            </a:r>
            <a:r>
              <a:rPr lang="de-DE" dirty="0" smtClean="0">
                <a:solidFill>
                  <a:srgbClr val="FF0000"/>
                </a:solidFill>
              </a:rPr>
              <a:t> (50°C)</a:t>
            </a:r>
          </a:p>
          <a:p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 smtClean="0">
                <a:solidFill>
                  <a:srgbClr val="FF0000"/>
                </a:solidFill>
              </a:rPr>
              <a:t>	Evaporation of </a:t>
            </a:r>
            <a:r>
              <a:rPr lang="de-DE" dirty="0" err="1" smtClean="0">
                <a:solidFill>
                  <a:srgbClr val="FF0000"/>
                </a:solidFill>
              </a:rPr>
              <a:t>bound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water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carbonate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decomposition</a:t>
            </a:r>
            <a:r>
              <a:rPr lang="de-DE" dirty="0" smtClean="0">
                <a:solidFill>
                  <a:srgbClr val="FF0000"/>
                </a:solidFill>
              </a:rPr>
              <a:t> (450°C)</a:t>
            </a:r>
          </a:p>
          <a:p>
            <a:endParaRPr lang="de-DE" dirty="0">
              <a:solidFill>
                <a:srgbClr val="0000FF"/>
              </a:solidFill>
            </a:endParaRPr>
          </a:p>
          <a:p>
            <a:endParaRPr lang="de-DE" dirty="0" smtClean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B) Total </a:t>
            </a:r>
            <a:r>
              <a:rPr lang="de-DE" dirty="0" err="1" smtClean="0">
                <a:solidFill>
                  <a:srgbClr val="0000FF"/>
                </a:solidFill>
              </a:rPr>
              <a:t>hydrocarbons</a:t>
            </a:r>
            <a:r>
              <a:rPr lang="de-DE" dirty="0" smtClean="0">
                <a:solidFill>
                  <a:srgbClr val="0000FF"/>
                </a:solidFill>
              </a:rPr>
              <a:t> (THC) </a:t>
            </a:r>
            <a:r>
              <a:rPr lang="de-DE" dirty="0" err="1" smtClean="0">
                <a:solidFill>
                  <a:srgbClr val="0000FF"/>
                </a:solidFill>
              </a:rPr>
              <a:t>by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extraction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and</a:t>
            </a:r>
            <a:r>
              <a:rPr lang="de-DE" dirty="0" smtClean="0">
                <a:solidFill>
                  <a:srgbClr val="0000FF"/>
                </a:solidFill>
              </a:rPr>
              <a:t> gas </a:t>
            </a:r>
            <a:r>
              <a:rPr lang="de-DE" dirty="0" err="1" smtClean="0">
                <a:solidFill>
                  <a:srgbClr val="0000FF"/>
                </a:solidFill>
              </a:rPr>
              <a:t>chromatography</a:t>
            </a:r>
            <a:r>
              <a:rPr lang="de-DE" dirty="0" smtClean="0">
                <a:solidFill>
                  <a:srgbClr val="0000FF"/>
                </a:solidFill>
              </a:rPr>
              <a:t> (GC</a:t>
            </a:r>
            <a:r>
              <a:rPr lang="de-DE" dirty="0" smtClean="0">
                <a:solidFill>
                  <a:srgbClr val="0000FF"/>
                </a:solidFill>
              </a:rPr>
              <a:t>): </a:t>
            </a:r>
            <a:endParaRPr lang="de-DE" b="1" dirty="0" smtClean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	</a:t>
            </a:r>
            <a:r>
              <a:rPr lang="de-DE" dirty="0" err="1" smtClean="0">
                <a:solidFill>
                  <a:srgbClr val="0000FF"/>
                </a:solidFill>
              </a:rPr>
              <a:t>Wet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extraction</a:t>
            </a:r>
            <a:r>
              <a:rPr lang="de-DE" dirty="0" smtClean="0">
                <a:solidFill>
                  <a:srgbClr val="0000FF"/>
                </a:solidFill>
              </a:rPr>
              <a:t>, GC </a:t>
            </a:r>
            <a:r>
              <a:rPr lang="de-DE" dirty="0" err="1" smtClean="0">
                <a:solidFill>
                  <a:srgbClr val="0000FF"/>
                </a:solidFill>
              </a:rPr>
              <a:t>analysis</a:t>
            </a:r>
            <a:r>
              <a:rPr lang="de-DE" dirty="0" smtClean="0">
                <a:solidFill>
                  <a:srgbClr val="0000FF"/>
                </a:solidFill>
              </a:rPr>
              <a:t>, </a:t>
            </a:r>
            <a:r>
              <a:rPr lang="de-DE" dirty="0" err="1" smtClean="0">
                <a:solidFill>
                  <a:srgbClr val="0000FF"/>
                </a:solidFill>
              </a:rPr>
              <a:t>data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reported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normalized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to</a:t>
            </a:r>
            <a:r>
              <a:rPr lang="de-DE" dirty="0" smtClean="0">
                <a:solidFill>
                  <a:srgbClr val="0000FF"/>
                </a:solidFill>
              </a:rPr>
              <a:t> dry </a:t>
            </a:r>
            <a:r>
              <a:rPr lang="de-DE" dirty="0" err="1" smtClean="0">
                <a:solidFill>
                  <a:srgbClr val="0000FF"/>
                </a:solidFill>
              </a:rPr>
              <a:t>sediment</a:t>
            </a:r>
            <a:endParaRPr lang="de-DE" dirty="0" smtClean="0">
              <a:solidFill>
                <a:srgbClr val="0000FF"/>
              </a:solidFill>
            </a:endParaRPr>
          </a:p>
          <a:p>
            <a:endParaRPr lang="de-DE" dirty="0">
              <a:solidFill>
                <a:srgbClr val="0000FF"/>
              </a:solidFill>
            </a:endParaRPr>
          </a:p>
          <a:p>
            <a:r>
              <a:rPr lang="de-DE" dirty="0" smtClean="0">
                <a:solidFill>
                  <a:srgbClr val="0000FF"/>
                </a:solidFill>
              </a:rPr>
              <a:t>	</a:t>
            </a:r>
            <a:r>
              <a:rPr lang="de-DE" dirty="0" smtClean="0">
                <a:solidFill>
                  <a:srgbClr val="FF0000"/>
                </a:solidFill>
              </a:rPr>
              <a:t>Error </a:t>
            </a:r>
            <a:r>
              <a:rPr lang="de-DE" dirty="0" err="1" smtClean="0">
                <a:solidFill>
                  <a:srgbClr val="FF0000"/>
                </a:solidFill>
              </a:rPr>
              <a:t>source</a:t>
            </a:r>
            <a:r>
              <a:rPr lang="de-DE" dirty="0" smtClean="0">
                <a:solidFill>
                  <a:srgbClr val="FF0000"/>
                </a:solidFill>
              </a:rPr>
              <a:t>:</a:t>
            </a:r>
          </a:p>
          <a:p>
            <a:r>
              <a:rPr lang="de-DE" dirty="0">
                <a:solidFill>
                  <a:srgbClr val="FF0000"/>
                </a:solidFill>
              </a:rPr>
              <a:t>		Loss of volatile </a:t>
            </a:r>
            <a:r>
              <a:rPr lang="de-DE" dirty="0" err="1">
                <a:solidFill>
                  <a:srgbClr val="FF0000"/>
                </a:solidFill>
              </a:rPr>
              <a:t>hydrocarbons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during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drying</a:t>
            </a:r>
            <a:r>
              <a:rPr lang="de-DE" dirty="0" smtClean="0">
                <a:solidFill>
                  <a:srgbClr val="FF0000"/>
                </a:solidFill>
              </a:rPr>
              <a:t> of </a:t>
            </a:r>
            <a:r>
              <a:rPr lang="de-DE" dirty="0" err="1" smtClean="0">
                <a:solidFill>
                  <a:srgbClr val="FF0000"/>
                </a:solidFill>
              </a:rPr>
              <a:t>sediment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de-DE" dirty="0">
              <a:solidFill>
                <a:srgbClr val="0000FF"/>
              </a:solidFill>
            </a:endParaRPr>
          </a:p>
          <a:p>
            <a:endParaRPr lang="de-DE" dirty="0" smtClean="0">
              <a:solidFill>
                <a:srgbClr val="0000FF"/>
              </a:solidFill>
            </a:endParaRPr>
          </a:p>
          <a:p>
            <a:endParaRPr lang="de-DE" dirty="0">
              <a:solidFill>
                <a:srgbClr val="0000FF"/>
              </a:solidFill>
            </a:endParaRPr>
          </a:p>
          <a:p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588224" y="217532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6 - 8%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956376" y="464859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8 - 33%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2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0" y="1321110"/>
            <a:ext cx="9099647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Gerade Verbindung 3"/>
          <p:cNvCxnSpPr/>
          <p:nvPr/>
        </p:nvCxnSpPr>
        <p:spPr>
          <a:xfrm>
            <a:off x="2259317" y="3934087"/>
            <a:ext cx="527774" cy="4842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043608" y="3595533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0000FF"/>
                </a:solidFill>
              </a:rPr>
              <a:t>Petroleum </a:t>
            </a:r>
            <a:r>
              <a:rPr lang="de-DE" sz="1400" b="1" dirty="0" err="1" smtClean="0">
                <a:solidFill>
                  <a:srgbClr val="0000FF"/>
                </a:solidFill>
              </a:rPr>
              <a:t>alkanes</a:t>
            </a:r>
            <a:endParaRPr lang="de-DE" sz="1400" b="1" dirty="0">
              <a:solidFill>
                <a:srgbClr val="0000FF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444208" y="1628800"/>
            <a:ext cx="1933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rgbClr val="0000FF"/>
                </a:solidFill>
              </a:rPr>
              <a:t>Higher plant </a:t>
            </a:r>
            <a:r>
              <a:rPr lang="de-DE" sz="1400" b="1" dirty="0" err="1" smtClean="0">
                <a:solidFill>
                  <a:srgbClr val="0000FF"/>
                </a:solidFill>
              </a:rPr>
              <a:t>alkanes</a:t>
            </a:r>
            <a:endParaRPr lang="de-DE" sz="1400" b="1" dirty="0">
              <a:solidFill>
                <a:srgbClr val="0000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17590" y="6237312"/>
            <a:ext cx="18020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dirty="0" smtClean="0"/>
              <a:t>Retention time (min)</a:t>
            </a:r>
            <a:endParaRPr lang="de-DE" sz="13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802527" y="1459523"/>
            <a:ext cx="2010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solidFill>
                  <a:srgbClr val="0000FF"/>
                </a:solidFill>
              </a:rPr>
              <a:t>ODP Hole 1018A </a:t>
            </a:r>
          </a:p>
          <a:p>
            <a:r>
              <a:rPr lang="de-DE" sz="1600" b="1" dirty="0" smtClean="0">
                <a:solidFill>
                  <a:srgbClr val="0000FF"/>
                </a:solidFill>
              </a:rPr>
              <a:t>offshore California</a:t>
            </a:r>
            <a:endParaRPr lang="de-DE" sz="1600" b="1" dirty="0">
              <a:solidFill>
                <a:srgbClr val="0000FF"/>
              </a:solidFill>
            </a:endParaRPr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7721565" y="3606394"/>
            <a:ext cx="3286" cy="202252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164288" y="2996952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err="1" smtClean="0">
                <a:solidFill>
                  <a:srgbClr val="FF0000"/>
                </a:solidFill>
              </a:rPr>
              <a:t>Coelution</a:t>
            </a:r>
            <a:endParaRPr lang="de-DE" sz="1400" b="1" dirty="0" smtClean="0">
              <a:solidFill>
                <a:srgbClr val="FF0000"/>
              </a:solidFill>
            </a:endParaRPr>
          </a:p>
          <a:p>
            <a:r>
              <a:rPr lang="de-DE" sz="1400" b="1" dirty="0" smtClean="0">
                <a:solidFill>
                  <a:srgbClr val="FF0000"/>
                </a:solidFill>
              </a:rPr>
              <a:t>(</a:t>
            </a:r>
            <a:r>
              <a:rPr lang="de-DE" sz="1400" b="1" dirty="0" err="1" smtClean="0">
                <a:solidFill>
                  <a:srgbClr val="FF0000"/>
                </a:solidFill>
              </a:rPr>
              <a:t>lycopane</a:t>
            </a:r>
            <a:r>
              <a:rPr lang="de-DE" sz="1400" b="1" dirty="0" smtClean="0">
                <a:solidFill>
                  <a:srgbClr val="FF0000"/>
                </a:solidFill>
              </a:rPr>
              <a:t>)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2302681" y="5222799"/>
            <a:ext cx="6880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err="1" smtClean="0"/>
              <a:t>Pristane</a:t>
            </a:r>
            <a:endParaRPr lang="de-DE" sz="1000" b="1" dirty="0"/>
          </a:p>
        </p:txBody>
      </p:sp>
      <p:sp>
        <p:nvSpPr>
          <p:cNvPr id="17" name="Textfeld 16"/>
          <p:cNvSpPr txBox="1"/>
          <p:nvPr/>
        </p:nvSpPr>
        <p:spPr>
          <a:xfrm rot="16200000">
            <a:off x="2704299" y="5047307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err="1" smtClean="0"/>
              <a:t>Phytane</a:t>
            </a:r>
            <a:endParaRPr lang="de-DE" sz="10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611560" y="864638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 smtClean="0"/>
              <a:t>Correct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assignment</a:t>
            </a:r>
            <a:r>
              <a:rPr lang="de-DE" sz="2400" b="1" dirty="0" smtClean="0"/>
              <a:t> of </a:t>
            </a:r>
            <a:r>
              <a:rPr lang="de-DE" sz="2400" b="1" dirty="0" err="1" smtClean="0"/>
              <a:t>target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compounds</a:t>
            </a:r>
            <a:endParaRPr lang="de-DE" sz="2400" b="1" dirty="0"/>
          </a:p>
        </p:txBody>
      </p:sp>
      <p:sp>
        <p:nvSpPr>
          <p:cNvPr id="8" name="Rechteck 7"/>
          <p:cNvSpPr/>
          <p:nvPr/>
        </p:nvSpPr>
        <p:spPr>
          <a:xfrm>
            <a:off x="126925" y="1619263"/>
            <a:ext cx="519140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355243" y="3632898"/>
            <a:ext cx="156164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00" b="1" dirty="0" smtClean="0"/>
              <a:t>Relative </a:t>
            </a:r>
            <a:r>
              <a:rPr lang="de-DE" sz="1300" b="1" dirty="0" err="1" smtClean="0"/>
              <a:t>intensity</a:t>
            </a:r>
            <a:endParaRPr lang="de-DE" sz="1300" b="1" dirty="0"/>
          </a:p>
        </p:txBody>
      </p:sp>
    </p:spTree>
    <p:extLst>
      <p:ext uri="{BB962C8B-B14F-4D97-AF65-F5344CB8AC3E}">
        <p14:creationId xmlns:p14="http://schemas.microsoft.com/office/powerpoint/2010/main" val="106954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268760"/>
            <a:ext cx="664797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 smtClean="0"/>
              <a:t>Coelution</a:t>
            </a:r>
            <a:endParaRPr lang="de-DE" sz="2800" b="1" dirty="0" smtClean="0"/>
          </a:p>
          <a:p>
            <a:endParaRPr lang="de-DE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i="1" dirty="0" smtClean="0">
                <a:solidFill>
                  <a:srgbClr val="0000FF"/>
                </a:solidFill>
              </a:rPr>
              <a:t>n</a:t>
            </a:r>
            <a:r>
              <a:rPr lang="de-DE" sz="2000" b="1" dirty="0" smtClean="0">
                <a:solidFill>
                  <a:srgbClr val="0000FF"/>
                </a:solidFill>
              </a:rPr>
              <a:t>-C</a:t>
            </a:r>
            <a:r>
              <a:rPr lang="de-DE" sz="2000" b="1" baseline="-25000" dirty="0" smtClean="0">
                <a:solidFill>
                  <a:srgbClr val="0000FF"/>
                </a:solidFill>
              </a:rPr>
              <a:t>35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alkane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with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lycopane</a:t>
            </a:r>
            <a:endParaRPr lang="de-DE" sz="20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 smtClean="0">
                <a:solidFill>
                  <a:srgbClr val="0000FF"/>
                </a:solidFill>
              </a:rPr>
              <a:t>Phytane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with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crocetane</a:t>
            </a:r>
            <a:endParaRPr lang="de-DE" sz="20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b="1" dirty="0" err="1" smtClean="0">
                <a:solidFill>
                  <a:srgbClr val="0000FF"/>
                </a:solidFill>
              </a:rPr>
              <a:t>Pristane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with</a:t>
            </a:r>
            <a:r>
              <a:rPr lang="de-DE" sz="2000" b="1" dirty="0" smtClean="0">
                <a:solidFill>
                  <a:srgbClr val="0000FF"/>
                </a:solidFill>
              </a:rPr>
              <a:t> C</a:t>
            </a:r>
            <a:r>
              <a:rPr lang="de-DE" sz="2000" b="1" baseline="-25000" dirty="0" smtClean="0">
                <a:solidFill>
                  <a:srgbClr val="0000FF"/>
                </a:solidFill>
              </a:rPr>
              <a:t>20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highly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branched</a:t>
            </a:r>
            <a:r>
              <a:rPr lang="de-DE" sz="2000" b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rgbClr val="0000FF"/>
                </a:solidFill>
              </a:rPr>
              <a:t>alkane</a:t>
            </a:r>
            <a:r>
              <a:rPr lang="de-DE" sz="2000" b="1" dirty="0" smtClean="0">
                <a:solidFill>
                  <a:srgbClr val="0000FF"/>
                </a:solidFill>
              </a:rPr>
              <a:t> (HBI)	</a:t>
            </a:r>
            <a:endParaRPr lang="de-DE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25398"/>
              </p:ext>
            </p:extLst>
          </p:nvPr>
        </p:nvGraphicFramePr>
        <p:xfrm>
          <a:off x="365919" y="3429000"/>
          <a:ext cx="8412162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6" name="CS ChemDraw Drawing" r:id="rId3" imgW="8411760" imgH="1215360" progId="ChemDraw.Document.6.0">
                  <p:embed/>
                </p:oleObj>
              </mc:Choice>
              <mc:Fallback>
                <p:oleObj name="CS ChemDraw Drawing" r:id="rId3" imgW="8411760" imgH="12153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919" y="3429000"/>
                        <a:ext cx="8412162" cy="121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856077"/>
              </p:ext>
            </p:extLst>
          </p:nvPr>
        </p:nvGraphicFramePr>
        <p:xfrm>
          <a:off x="5364089" y="4670951"/>
          <a:ext cx="2808312" cy="1862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7" name="CS ChemDraw Drawing" r:id="rId5" imgW="3027240" imgH="2008800" progId="ChemDraw.Document.6.0">
                  <p:embed/>
                </p:oleObj>
              </mc:Choice>
              <mc:Fallback>
                <p:oleObj name="CS ChemDraw Drawing" r:id="rId5" imgW="3027240" imgH="2008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089" y="4670951"/>
                        <a:ext cx="2808312" cy="1862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28872" y="4687180"/>
            <a:ext cx="4558039" cy="721272"/>
            <a:chOff x="1804" y="1191"/>
            <a:chExt cx="1083" cy="209"/>
          </a:xfrm>
        </p:grpSpPr>
        <p:sp>
          <p:nvSpPr>
            <p:cNvPr id="6" name="Line 5"/>
            <p:cNvSpPr>
              <a:spLocks noChangeAspect="1" noChangeShapeType="1"/>
            </p:cNvSpPr>
            <p:nvPr/>
          </p:nvSpPr>
          <p:spPr bwMode="auto">
            <a:xfrm flipH="1">
              <a:off x="2815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Line 6"/>
            <p:cNvSpPr>
              <a:spLocks noChangeAspect="1" noChangeShapeType="1"/>
            </p:cNvSpPr>
            <p:nvPr/>
          </p:nvSpPr>
          <p:spPr bwMode="auto">
            <a:xfrm flipH="1" flipV="1">
              <a:off x="2743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Line 7"/>
            <p:cNvSpPr>
              <a:spLocks noChangeAspect="1" noChangeShapeType="1"/>
            </p:cNvSpPr>
            <p:nvPr/>
          </p:nvSpPr>
          <p:spPr bwMode="auto">
            <a:xfrm flipH="1">
              <a:off x="2670" y="1275"/>
              <a:ext cx="73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Line 8"/>
            <p:cNvSpPr>
              <a:spLocks noChangeAspect="1" noChangeShapeType="1"/>
            </p:cNvSpPr>
            <p:nvPr/>
          </p:nvSpPr>
          <p:spPr bwMode="auto">
            <a:xfrm flipH="1" flipV="1">
              <a:off x="2598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9"/>
            <p:cNvSpPr>
              <a:spLocks noChangeAspect="1" noChangeShapeType="1"/>
            </p:cNvSpPr>
            <p:nvPr/>
          </p:nvSpPr>
          <p:spPr bwMode="auto">
            <a:xfrm flipH="1">
              <a:off x="2526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10"/>
            <p:cNvSpPr>
              <a:spLocks noChangeAspect="1" noChangeShapeType="1"/>
            </p:cNvSpPr>
            <p:nvPr/>
          </p:nvSpPr>
          <p:spPr bwMode="auto">
            <a:xfrm flipH="1" flipV="1">
              <a:off x="2454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11"/>
            <p:cNvSpPr>
              <a:spLocks noChangeAspect="1" noChangeShapeType="1"/>
            </p:cNvSpPr>
            <p:nvPr/>
          </p:nvSpPr>
          <p:spPr bwMode="auto">
            <a:xfrm flipH="1">
              <a:off x="2381" y="1275"/>
              <a:ext cx="73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Line 12"/>
            <p:cNvSpPr>
              <a:spLocks noChangeAspect="1" noChangeShapeType="1"/>
            </p:cNvSpPr>
            <p:nvPr/>
          </p:nvSpPr>
          <p:spPr bwMode="auto">
            <a:xfrm flipH="1" flipV="1">
              <a:off x="2309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Line 13"/>
            <p:cNvSpPr>
              <a:spLocks noChangeAspect="1" noChangeShapeType="1"/>
            </p:cNvSpPr>
            <p:nvPr/>
          </p:nvSpPr>
          <p:spPr bwMode="auto">
            <a:xfrm flipH="1">
              <a:off x="2237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Line 14"/>
            <p:cNvSpPr>
              <a:spLocks noChangeAspect="1" noChangeShapeType="1"/>
            </p:cNvSpPr>
            <p:nvPr/>
          </p:nvSpPr>
          <p:spPr bwMode="auto">
            <a:xfrm flipH="1" flipV="1">
              <a:off x="2165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5"/>
            <p:cNvSpPr>
              <a:spLocks noChangeAspect="1" noChangeShapeType="1"/>
            </p:cNvSpPr>
            <p:nvPr/>
          </p:nvSpPr>
          <p:spPr bwMode="auto">
            <a:xfrm flipH="1">
              <a:off x="2093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6"/>
            <p:cNvSpPr>
              <a:spLocks noChangeAspect="1" noChangeShapeType="1"/>
            </p:cNvSpPr>
            <p:nvPr/>
          </p:nvSpPr>
          <p:spPr bwMode="auto">
            <a:xfrm flipH="1" flipV="1">
              <a:off x="2021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7"/>
            <p:cNvSpPr>
              <a:spLocks noChangeAspect="1" noChangeShapeType="1"/>
            </p:cNvSpPr>
            <p:nvPr/>
          </p:nvSpPr>
          <p:spPr bwMode="auto">
            <a:xfrm flipH="1">
              <a:off x="1948" y="1275"/>
              <a:ext cx="73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Line 18"/>
            <p:cNvSpPr>
              <a:spLocks noChangeAspect="1" noChangeShapeType="1"/>
            </p:cNvSpPr>
            <p:nvPr/>
          </p:nvSpPr>
          <p:spPr bwMode="auto">
            <a:xfrm flipH="1" flipV="1">
              <a:off x="1876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Line 19"/>
            <p:cNvSpPr>
              <a:spLocks noChangeAspect="1" noChangeShapeType="1"/>
            </p:cNvSpPr>
            <p:nvPr/>
          </p:nvSpPr>
          <p:spPr bwMode="auto">
            <a:xfrm flipH="1">
              <a:off x="1804" y="1275"/>
              <a:ext cx="72" cy="41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Line 20"/>
            <p:cNvSpPr>
              <a:spLocks noChangeAspect="1" noChangeShapeType="1"/>
            </p:cNvSpPr>
            <p:nvPr/>
          </p:nvSpPr>
          <p:spPr bwMode="auto">
            <a:xfrm flipV="1">
              <a:off x="1876" y="1191"/>
              <a:ext cx="1" cy="84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Line 21"/>
            <p:cNvSpPr>
              <a:spLocks noChangeAspect="1" noChangeShapeType="1"/>
            </p:cNvSpPr>
            <p:nvPr/>
          </p:nvSpPr>
          <p:spPr bwMode="auto">
            <a:xfrm flipV="1">
              <a:off x="2165" y="1191"/>
              <a:ext cx="1" cy="84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Line 22"/>
            <p:cNvSpPr>
              <a:spLocks noChangeAspect="1" noChangeShapeType="1"/>
            </p:cNvSpPr>
            <p:nvPr/>
          </p:nvSpPr>
          <p:spPr bwMode="auto">
            <a:xfrm>
              <a:off x="2815" y="1316"/>
              <a:ext cx="1" cy="84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Line 23"/>
            <p:cNvSpPr>
              <a:spLocks noChangeAspect="1" noChangeShapeType="1"/>
            </p:cNvSpPr>
            <p:nvPr/>
          </p:nvSpPr>
          <p:spPr bwMode="auto">
            <a:xfrm>
              <a:off x="2526" y="1316"/>
              <a:ext cx="1" cy="84"/>
            </a:xfrm>
            <a:prstGeom prst="line">
              <a:avLst/>
            </a:prstGeom>
            <a:noFill/>
            <a:ln w="482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2052427" y="5263507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 smtClean="0"/>
              <a:t>Crocetane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1070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Bildschirmpräsentation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Standarddesign</vt:lpstr>
      <vt:lpstr>CS ChemDraw Drawing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icbm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ICBM</dc:title>
  <dc:creator>ulrike feudel</dc:creator>
  <cp:lastModifiedBy>JR</cp:lastModifiedBy>
  <cp:revision>181</cp:revision>
  <dcterms:created xsi:type="dcterms:W3CDTF">2006-05-12T16:41:45Z</dcterms:created>
  <dcterms:modified xsi:type="dcterms:W3CDTF">2014-01-24T10:27:28Z</dcterms:modified>
</cp:coreProperties>
</file>